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600" dirty="0" smtClean="0">
                <a:solidFill>
                  <a:schemeClr val="bg1"/>
                </a:solidFill>
              </a:rPr>
              <a:t>EXTINDEREA DOMENIULUI DE MĂSURĂ LA VOLTMETRE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spcBef>
                <a:spcPts val="0"/>
              </a:spcBef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137160" indent="0">
              <a:spcBef>
                <a:spcPts val="0"/>
              </a:spcBef>
              <a:buNone/>
            </a:pPr>
            <a:r>
              <a:rPr lang="ro-RO" sz="3200" dirty="0" smtClean="0">
                <a:solidFill>
                  <a:srgbClr val="FF0000"/>
                </a:solidFill>
              </a:rPr>
              <a:t>Extinderea </a:t>
            </a:r>
            <a:r>
              <a:rPr lang="ro-RO" sz="3200" dirty="0">
                <a:solidFill>
                  <a:srgbClr val="FF0000"/>
                </a:solidFill>
              </a:rPr>
              <a:t>domeniului la </a:t>
            </a:r>
            <a:r>
              <a:rPr lang="ro-RO" sz="3200" dirty="0" smtClean="0">
                <a:solidFill>
                  <a:srgbClr val="FF0000"/>
                </a:solidFill>
              </a:rPr>
              <a:t>voltmetre </a:t>
            </a:r>
            <a:r>
              <a:rPr lang="ro-RO" sz="3200" dirty="0">
                <a:solidFill>
                  <a:srgbClr val="FF0000"/>
                </a:solidFill>
              </a:rPr>
              <a:t>se realizează:</a:t>
            </a:r>
            <a:endParaRPr lang="en-US" sz="3200" dirty="0">
              <a:solidFill>
                <a:srgbClr val="FF0000"/>
              </a:solidFill>
            </a:endParaRPr>
          </a:p>
          <a:p>
            <a:pPr marL="137160" indent="0">
              <a:spcBef>
                <a:spcPts val="0"/>
              </a:spcBef>
              <a:buNone/>
            </a:pPr>
            <a:r>
              <a:rPr lang="ro-RO" sz="3200" dirty="0">
                <a:solidFill>
                  <a:srgbClr val="FF0000"/>
                </a:solidFill>
              </a:rPr>
              <a:t>1. în curent continuu → cu rezistența </a:t>
            </a:r>
            <a:r>
              <a:rPr lang="ro-RO" sz="3200" dirty="0" smtClean="0">
                <a:solidFill>
                  <a:srgbClr val="FF0000"/>
                </a:solidFill>
              </a:rPr>
              <a:t>adițională</a:t>
            </a:r>
            <a:endParaRPr lang="en-US" sz="3200" dirty="0">
              <a:solidFill>
                <a:srgbClr val="FF0000"/>
              </a:solidFill>
            </a:endParaRPr>
          </a:p>
          <a:p>
            <a:pPr marL="137160" indent="0">
              <a:spcBef>
                <a:spcPts val="0"/>
              </a:spcBef>
              <a:buNone/>
            </a:pPr>
            <a:r>
              <a:rPr lang="ro-RO" sz="3200" dirty="0">
                <a:solidFill>
                  <a:srgbClr val="FF0000"/>
                </a:solidFill>
              </a:rPr>
              <a:t>2. în curent alternativ → cu transformatorul de </a:t>
            </a:r>
            <a:r>
              <a:rPr lang="ro-RO" sz="3200" dirty="0" smtClean="0">
                <a:solidFill>
                  <a:srgbClr val="FF0000"/>
                </a:solidFill>
              </a:rPr>
              <a:t>tensiune</a:t>
            </a:r>
            <a:endParaRPr lang="en-US" sz="32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ro-RO" sz="3600" dirty="0" smtClean="0">
                <a:solidFill>
                  <a:schemeClr val="bg1"/>
                </a:solidFill>
              </a:rPr>
              <a:t>REZISTENȚA ADIȚIONALĂ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o-RO" sz="3200" dirty="0" smtClean="0">
                <a:solidFill>
                  <a:srgbClr val="FF0000"/>
                </a:solidFill>
              </a:rPr>
              <a:t>Definiție: Este o rezistență de valoare mare, ce se montează în serie cu aparatul și pe care cade o parte din tensiunea de măsurat.</a:t>
            </a:r>
          </a:p>
          <a:p>
            <a:pPr marL="13716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r</a:t>
            </a:r>
            <a:r>
              <a:rPr lang="ro-RO" sz="2600" baseline="-25000" dirty="0">
                <a:solidFill>
                  <a:srgbClr val="FF0000"/>
                </a:solidFill>
              </a:rPr>
              <a:t>ad </a:t>
            </a:r>
            <a:r>
              <a:rPr lang="ro-RO" sz="2600" dirty="0">
                <a:solidFill>
                  <a:srgbClr val="FF0000"/>
                </a:solidFill>
              </a:rPr>
              <a:t>= rezistența adițională</a:t>
            </a:r>
            <a:endParaRPr lang="en-US" sz="26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r</a:t>
            </a:r>
            <a:r>
              <a:rPr lang="ro-RO" sz="2600" baseline="-25000" dirty="0">
                <a:solidFill>
                  <a:srgbClr val="FF0000"/>
                </a:solidFill>
              </a:rPr>
              <a:t>v</a:t>
            </a:r>
            <a:r>
              <a:rPr lang="ro-RO" sz="2600" dirty="0">
                <a:solidFill>
                  <a:srgbClr val="FF0000"/>
                </a:solidFill>
              </a:rPr>
              <a:t> = rezistența voltmetrului</a:t>
            </a:r>
            <a:endParaRPr lang="en-US" sz="26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R = rezistența circuitului</a:t>
            </a:r>
            <a:endParaRPr lang="en-US" sz="26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U = tensiunea de măsurat</a:t>
            </a:r>
            <a:endParaRPr lang="en-US" sz="26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U</a:t>
            </a:r>
            <a:r>
              <a:rPr lang="ro-RO" sz="2600" baseline="-25000" dirty="0">
                <a:solidFill>
                  <a:srgbClr val="FF0000"/>
                </a:solidFill>
              </a:rPr>
              <a:t>a</a:t>
            </a:r>
            <a:r>
              <a:rPr lang="ro-RO" sz="2600" dirty="0">
                <a:solidFill>
                  <a:srgbClr val="FF0000"/>
                </a:solidFill>
              </a:rPr>
              <a:t> = tensiunea nominală 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 smtClean="0">
                <a:solidFill>
                  <a:srgbClr val="FF0000"/>
                </a:solidFill>
              </a:rPr>
              <a:t>a voltmetrului </a:t>
            </a:r>
          </a:p>
          <a:p>
            <a:pPr marL="137160" indent="0">
              <a:buNone/>
            </a:pPr>
            <a:r>
              <a:rPr lang="ro-RO" sz="2600" dirty="0" smtClean="0">
                <a:solidFill>
                  <a:srgbClr val="FF0000"/>
                </a:solidFill>
              </a:rPr>
              <a:t>(</a:t>
            </a:r>
            <a:r>
              <a:rPr lang="ro-RO" sz="2600" dirty="0">
                <a:solidFill>
                  <a:srgbClr val="FF0000"/>
                </a:solidFill>
              </a:rPr>
              <a:t>domeniul de măsură)</a:t>
            </a:r>
            <a:endParaRPr lang="en-US" sz="26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U</a:t>
            </a:r>
            <a:r>
              <a:rPr lang="ro-RO" sz="2600" baseline="-25000" dirty="0">
                <a:solidFill>
                  <a:srgbClr val="FF0000"/>
                </a:solidFill>
              </a:rPr>
              <a:t>ad</a:t>
            </a:r>
            <a:r>
              <a:rPr lang="ro-RO" sz="2600" dirty="0">
                <a:solidFill>
                  <a:srgbClr val="FF0000"/>
                </a:solidFill>
              </a:rPr>
              <a:t> = tensiunea la bornele </a:t>
            </a:r>
            <a:endParaRPr lang="ro-RO" sz="2600" dirty="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o-RO" sz="2600" dirty="0" smtClean="0">
                <a:solidFill>
                  <a:srgbClr val="FF0000"/>
                </a:solidFill>
              </a:rPr>
              <a:t>rezistenței </a:t>
            </a:r>
            <a:r>
              <a:rPr lang="ro-RO" sz="2600" dirty="0">
                <a:solidFill>
                  <a:srgbClr val="FF0000"/>
                </a:solidFill>
              </a:rPr>
              <a:t>adiționale</a:t>
            </a:r>
            <a:endParaRPr lang="en-US" sz="26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1026" name="Picture 2" descr="C:\Users\Alice\Pictures\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76600"/>
            <a:ext cx="4462463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6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sz="3600" dirty="0" smtClean="0">
                <a:solidFill>
                  <a:schemeClr val="bg1"/>
                </a:solidFill>
              </a:rPr>
              <a:t>CALCULUL REZISTENȚEI ADIȚIONALE</a:t>
            </a:r>
            <a:endParaRPr lang="en-US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marL="137160" indent="0" algn="ctr">
                  <a:buNone/>
                </a:pPr>
                <a:r>
                  <a:rPr lang="ro-RO" sz="3200" dirty="0" smtClean="0">
                    <a:solidFill>
                      <a:srgbClr val="FF0000"/>
                    </a:solidFill>
                  </a:rPr>
                  <a:t>r</a:t>
                </a:r>
                <a:r>
                  <a:rPr lang="ro-RO" sz="3200" baseline="-25000" dirty="0">
                    <a:solidFill>
                      <a:srgbClr val="FF0000"/>
                    </a:solidFill>
                  </a:rPr>
                  <a:t>ad</a:t>
                </a:r>
                <a:r>
                  <a:rPr lang="ro-RO" sz="3200" dirty="0">
                    <a:solidFill>
                      <a:srgbClr val="FF0000"/>
                    </a:solidFill>
                  </a:rPr>
                  <a:t> = r</a:t>
                </a:r>
                <a:r>
                  <a:rPr lang="ro-RO" sz="32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ro-RO" sz="3200" dirty="0">
                    <a:solidFill>
                      <a:srgbClr val="FF0000"/>
                    </a:solidFill>
                  </a:rPr>
                  <a:t> (n-1)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n = factorul de </a:t>
                </a:r>
                <a:r>
                  <a:rPr lang="en-US" sz="3200" dirty="0" err="1">
                    <a:solidFill>
                      <a:srgbClr val="FF0000"/>
                    </a:solidFill>
                  </a:rPr>
                  <a:t>multiplicare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Factorul de multiplicare ne arată de câte ori este mai mare tensiunea de măsurat față de tensiunea nominală a aparatului. Factorul de multiplicare este un număr, nu are unitate de măsură.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 algn="ctr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o-RO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o-RO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ro-RO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 algn="ctr">
                  <a:buNone/>
                </a:pPr>
                <a:endParaRPr lang="en-US" sz="3200" dirty="0"/>
              </a:p>
              <a:p>
                <a:pPr marL="13716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l="-148" t="-1508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8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ro-RO" sz="3600" dirty="0" smtClean="0">
                <a:solidFill>
                  <a:schemeClr val="bg1"/>
                </a:solidFill>
              </a:rPr>
              <a:t>APLICAȚIE</a:t>
            </a:r>
            <a:endParaRPr lang="en-US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8200"/>
                <a:ext cx="8229600" cy="5791200"/>
              </a:xfrm>
            </p:spPr>
            <p:txBody>
              <a:bodyPr>
                <a:normAutofit fontScale="92500"/>
              </a:bodyPr>
              <a:lstStyle/>
              <a:p>
                <a:pPr marL="137160" indent="0">
                  <a:buNone/>
                </a:pPr>
                <a:r>
                  <a:rPr lang="ro-RO" sz="3200" dirty="0" smtClean="0">
                    <a:solidFill>
                      <a:srgbClr val="FF0000"/>
                    </a:solidFill>
                  </a:rPr>
                  <a:t>Să se calculeze rezistența adițională necesară pentru ca un voltmetru cu rezistența proprie 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r</a:t>
                </a:r>
                <a:r>
                  <a:rPr lang="ro-RO" sz="32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ro-RO" sz="3200" dirty="0">
                    <a:solidFill>
                      <a:srgbClr val="FF0000"/>
                    </a:solidFill>
                  </a:rPr>
                  <a:t> = 2 kΩ și tensiunea nominală U</a:t>
                </a:r>
                <a:r>
                  <a:rPr lang="ro-RO" sz="3200" baseline="-25000" dirty="0">
                    <a:solidFill>
                      <a:srgbClr val="FF0000"/>
                    </a:solidFill>
                  </a:rPr>
                  <a:t>a</a:t>
                </a:r>
                <a:r>
                  <a:rPr lang="ro-RO" sz="3200" dirty="0">
                    <a:solidFill>
                      <a:srgbClr val="FF0000"/>
                    </a:solidFill>
                  </a:rPr>
                  <a:t> = 5V, să măsoare o tensiune U = 100V.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 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en-US" sz="3200" smtClean="0">
                    <a:solidFill>
                      <a:srgbClr val="FF0000"/>
                    </a:solidFill>
                  </a:rPr>
                  <a:t>	</a:t>
                </a:r>
                <a:r>
                  <a:rPr lang="ro-RO" sz="3200" smtClean="0">
                    <a:solidFill>
                      <a:srgbClr val="FF0000"/>
                    </a:solidFill>
                  </a:rPr>
                  <a:t>Rezolvare</a:t>
                </a:r>
                <a:r>
                  <a:rPr lang="ro-RO" sz="3200" dirty="0">
                    <a:solidFill>
                      <a:srgbClr val="FF0000"/>
                    </a:solidFill>
                  </a:rPr>
                  <a:t>: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Se calculează factorul de multiplicare: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o-RO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o-RO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ro-RO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den>
                    </m:f>
                  </m:oMath>
                </a14:m>
                <a:r>
                  <a:rPr lang="ro-RO" sz="32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o-RO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lang="ro-RO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o-RO" sz="3200" dirty="0">
                    <a:solidFill>
                      <a:srgbClr val="FF0000"/>
                    </a:solidFill>
                  </a:rPr>
                  <a:t> = 20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Rezistența adițională va fi: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200" dirty="0">
                    <a:solidFill>
                      <a:srgbClr val="FF0000"/>
                    </a:solidFill>
                  </a:rPr>
                  <a:t>r</a:t>
                </a:r>
                <a:r>
                  <a:rPr lang="ro-RO" sz="3200" baseline="-25000" dirty="0">
                    <a:solidFill>
                      <a:srgbClr val="FF0000"/>
                    </a:solidFill>
                  </a:rPr>
                  <a:t>ad</a:t>
                </a:r>
                <a:r>
                  <a:rPr lang="ro-RO" sz="3200" dirty="0">
                    <a:solidFill>
                      <a:srgbClr val="FF0000"/>
                    </a:solidFill>
                  </a:rPr>
                  <a:t> = r</a:t>
                </a:r>
                <a:r>
                  <a:rPr lang="ro-RO" sz="3200" baseline="-25000" dirty="0">
                    <a:solidFill>
                      <a:srgbClr val="FF0000"/>
                    </a:solidFill>
                  </a:rPr>
                  <a:t>v</a:t>
                </a:r>
                <a:r>
                  <a:rPr lang="ro-RO" sz="3200" dirty="0">
                    <a:solidFill>
                      <a:srgbClr val="FF0000"/>
                    </a:solidFill>
                  </a:rPr>
                  <a:t> (n-1) = 2 (20-1) = 2 · 19 = 38 kΩ</a:t>
                </a:r>
                <a:endParaRPr lang="en-US" sz="32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8200"/>
                <a:ext cx="8229600" cy="5791200"/>
              </a:xfrm>
              <a:blipFill rotWithShape="1">
                <a:blip r:embed="rId2"/>
                <a:stretch>
                  <a:fillRect t="-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3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o-RO" sz="3600" dirty="0" smtClean="0">
                <a:solidFill>
                  <a:schemeClr val="bg1"/>
                </a:solidFill>
              </a:rPr>
              <a:t>TRANSFORMATORUL DE TENSIUNE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marL="137160" indent="0">
              <a:buNone/>
            </a:pPr>
            <a:r>
              <a:rPr lang="ro-RO" sz="3200" dirty="0">
                <a:solidFill>
                  <a:srgbClr val="FF0000"/>
                </a:solidFill>
              </a:rPr>
              <a:t>La măsurarea tensiunilor alternative care depășesc 100V, ajungând până la 400kV, se folosesc voltmetre de 100V sau de 110V împreună cu transformatoare de tensiune.</a:t>
            </a:r>
            <a:endParaRPr lang="en-US" sz="3200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1026" name="Picture 2" descr="C:\Users\Alice\Pictures\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75438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7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"/>
                <a:ext cx="8229600" cy="6248400"/>
              </a:xfrm>
            </p:spPr>
            <p:txBody>
              <a:bodyPr>
                <a:normAutofit fontScale="85000" lnSpcReduction="20000"/>
              </a:bodyPr>
              <a:lstStyle/>
              <a:p>
                <a:pPr marL="137160" indent="0">
                  <a:buNone/>
                </a:pPr>
                <a:r>
                  <a:rPr lang="ro-RO" sz="3500" dirty="0" smtClean="0">
                    <a:solidFill>
                      <a:srgbClr val="FF0000"/>
                    </a:solidFill>
                  </a:rPr>
                  <a:t>Raportul de transformare: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 algn="ctr">
                  <a:buNone/>
                </a:pPr>
                <a:r>
                  <a:rPr lang="ro-RO" sz="3500" dirty="0" smtClean="0">
                    <a:solidFill>
                      <a:srgbClr val="FF0000"/>
                    </a:solidFill>
                  </a:rPr>
                  <a:t>k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I</a:t>
                </a:r>
                <a:r>
                  <a:rPr lang="ro-RO" sz="35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5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ro-RO" sz="3500" dirty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5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ro-RO" sz="35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500" dirty="0">
                    <a:solidFill>
                      <a:srgbClr val="FF0000"/>
                    </a:solidFill>
                  </a:rPr>
                  <a:t>Marcarea bornelor: 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500" dirty="0">
                    <a:solidFill>
                      <a:srgbClr val="FF0000"/>
                    </a:solidFill>
                  </a:rPr>
                  <a:t>- pentru înfășurarea primară: borne marcate cu P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ro-RO" sz="3500" dirty="0">
                    <a:solidFill>
                      <a:srgbClr val="FF0000"/>
                    </a:solidFill>
                  </a:rPr>
                  <a:t>, P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ro-RO" sz="3500" dirty="0">
                    <a:solidFill>
                      <a:srgbClr val="FF0000"/>
                    </a:solidFill>
                  </a:rPr>
                  <a:t> sau A, X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500" dirty="0">
                    <a:solidFill>
                      <a:srgbClr val="FF0000"/>
                    </a:solidFill>
                  </a:rPr>
                  <a:t>- pentru înfășurarea secundară: borne marcate cu S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ro-RO" sz="3500" dirty="0">
                    <a:solidFill>
                      <a:srgbClr val="FF0000"/>
                    </a:solidFill>
                  </a:rPr>
                  <a:t>, S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ro-RO" sz="3500" dirty="0">
                    <a:solidFill>
                      <a:srgbClr val="FF0000"/>
                    </a:solidFill>
                  </a:rPr>
                  <a:t> sau a, x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500" dirty="0">
                    <a:solidFill>
                      <a:srgbClr val="FF0000"/>
                    </a:solidFill>
                  </a:rPr>
                  <a:t>Montarea în circuit: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500" dirty="0">
                    <a:solidFill>
                      <a:srgbClr val="FF0000"/>
                    </a:solidFill>
                  </a:rPr>
                  <a:t>- borna P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ro-RO" sz="3500" dirty="0">
                    <a:solidFill>
                      <a:srgbClr val="FF0000"/>
                    </a:solidFill>
                  </a:rPr>
                  <a:t> sau A se leagă către sursă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 marL="137160" indent="0">
                  <a:buNone/>
                </a:pPr>
                <a:r>
                  <a:rPr lang="ro-RO" sz="3500" dirty="0">
                    <a:solidFill>
                      <a:srgbClr val="FF0000"/>
                    </a:solidFill>
                  </a:rPr>
                  <a:t>- borna S</a:t>
                </a:r>
                <a:r>
                  <a:rPr lang="ro-RO" sz="35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ro-RO" sz="3500" dirty="0">
                    <a:solidFill>
                      <a:srgbClr val="FF0000"/>
                    </a:solidFill>
                  </a:rPr>
                  <a:t> sau a se leagă la bornele polarizate ale aparatelor de măsurat</a:t>
                </a:r>
                <a:endParaRPr lang="en-US" sz="3500" dirty="0">
                  <a:solidFill>
                    <a:srgbClr val="FF0000"/>
                  </a:solidFill>
                </a:endParaRPr>
              </a:p>
              <a:p>
                <a:pPr>
                  <a:buFontTx/>
                  <a:buChar char="-"/>
                </a:pPr>
                <a:endParaRPr lang="en-US" dirty="0"/>
              </a:p>
              <a:p>
                <a:pPr marL="13716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"/>
                <a:ext cx="8229600" cy="6248400"/>
              </a:xfrm>
              <a:blipFill rotWithShape="1">
                <a:blip r:embed="rId2"/>
                <a:stretch>
                  <a:fillRect t="-2537" r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2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050" name="Picture 2" descr="C:\Users\Alice\Pictures\a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7391399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234</TotalTime>
  <Words>304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EXTINDEREA DOMENIULUI DE MĂSURĂ LA VOLTMETRE</vt:lpstr>
      <vt:lpstr>REZISTENȚA ADIȚIONALĂ</vt:lpstr>
      <vt:lpstr>CALCULUL REZISTENȚEI ADIȚIONALE</vt:lpstr>
      <vt:lpstr>APLICAȚIE</vt:lpstr>
      <vt:lpstr>TRANSFORMATORUL DE TENSIUNE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EXTINDEREA DOMENIULUI DE MĂSURĂ LA AMPERMETRE</dc:title>
  <dc:creator>Alice</dc:creator>
  <cp:lastModifiedBy>Alice</cp:lastModifiedBy>
  <cp:revision>9</cp:revision>
  <dcterms:created xsi:type="dcterms:W3CDTF">2006-08-16T00:00:00Z</dcterms:created>
  <dcterms:modified xsi:type="dcterms:W3CDTF">2020-07-27T09:09:38Z</dcterms:modified>
</cp:coreProperties>
</file>